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91" r:id="rId30"/>
    <p:sldId id="284" r:id="rId31"/>
    <p:sldId id="285" r:id="rId32"/>
    <p:sldId id="286" r:id="rId33"/>
    <p:sldId id="287" r:id="rId34"/>
    <p:sldId id="289" r:id="rId35"/>
    <p:sldId id="288" r:id="rId36"/>
    <p:sldId id="290"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85A20608-FD74-4C0F-BA14-5FF164BE0336}" type="datetimeFigureOut">
              <a:rPr lang="en-US" smtClean="0"/>
              <a:t>3/18/2014</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962DEABE-76B9-49DA-82AF-1BD80CF97416}"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A20608-FD74-4C0F-BA14-5FF164BE0336}" type="datetimeFigureOut">
              <a:rPr lang="en-US" smtClean="0"/>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2DEABE-76B9-49DA-82AF-1BD80CF9741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5A20608-FD74-4C0F-BA14-5FF164BE0336}" type="datetimeFigureOut">
              <a:rPr lang="en-US" smtClean="0"/>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962DEABE-76B9-49DA-82AF-1BD80CF9741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5A20608-FD74-4C0F-BA14-5FF164BE0336}" type="datetimeFigureOut">
              <a:rPr lang="en-US" smtClean="0"/>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2DEABE-76B9-49DA-82AF-1BD80CF97416}"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85A20608-FD74-4C0F-BA14-5FF164BE0336}" type="datetimeFigureOut">
              <a:rPr lang="en-US" smtClean="0"/>
              <a:t>3/18/2014</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962DEABE-76B9-49DA-82AF-1BD80CF97416}"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5A20608-FD74-4C0F-BA14-5FF164BE0336}" type="datetimeFigureOut">
              <a:rPr lang="en-US" smtClean="0"/>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2DEABE-76B9-49DA-82AF-1BD80CF97416}"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5A20608-FD74-4C0F-BA14-5FF164BE0336}" type="datetimeFigureOut">
              <a:rPr lang="en-US" smtClean="0"/>
              <a:t>3/18/2014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2DEABE-76B9-49DA-82AF-1BD80CF97416}"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5A20608-FD74-4C0F-BA14-5FF164BE0336}" type="datetimeFigureOut">
              <a:rPr lang="en-US" smtClean="0"/>
              <a:t>3/18/2014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2DEABE-76B9-49DA-82AF-1BD80CF97416}"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85A20608-FD74-4C0F-BA14-5FF164BE0336}" type="datetimeFigureOut">
              <a:rPr lang="en-US" smtClean="0"/>
              <a:t>3/18/2014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2DEABE-76B9-49DA-82AF-1BD80CF9741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A20608-FD74-4C0F-BA14-5FF164BE0336}" type="datetimeFigureOut">
              <a:rPr lang="en-US" smtClean="0"/>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962DEABE-76B9-49DA-82AF-1BD80CF97416}" type="slidenum">
              <a:rPr lang="en-US" smtClean="0"/>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A20608-FD74-4C0F-BA14-5FF164BE0336}" type="datetimeFigureOut">
              <a:rPr lang="en-US" smtClean="0"/>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2DEABE-76B9-49DA-82AF-1BD80CF97416}" type="slidenum">
              <a:rPr lang="en-US" smtClean="0"/>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85A20608-FD74-4C0F-BA14-5FF164BE0336}" type="datetimeFigureOut">
              <a:rPr lang="en-US" smtClean="0"/>
              <a:t>3/18/2014</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962DEABE-76B9-49DA-82AF-1BD80CF9741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latin typeface="Angsana New" panose="02020603050405020304" pitchFamily="18" charset="-34"/>
                <a:cs typeface="Angsana New" panose="02020603050405020304" pitchFamily="18" charset="-34"/>
              </a:rPr>
              <a:t>The War, It’s Causes, and It’s Consequences</a:t>
            </a:r>
            <a:r>
              <a:rPr lang="en-US" dirty="0" smtClean="0"/>
              <a:t>…</a:t>
            </a:r>
            <a:endParaRPr lang="en-US" dirty="0"/>
          </a:p>
        </p:txBody>
      </p:sp>
      <p:sp>
        <p:nvSpPr>
          <p:cNvPr id="2" name="Title 1"/>
          <p:cNvSpPr>
            <a:spLocks noGrp="1"/>
          </p:cNvSpPr>
          <p:nvPr>
            <p:ph type="title"/>
          </p:nvPr>
        </p:nvSpPr>
        <p:spPr>
          <a:xfrm>
            <a:off x="381000" y="228600"/>
            <a:ext cx="6324600" cy="1828800"/>
          </a:xfrm>
        </p:spPr>
        <p:txBody>
          <a:bodyPr/>
          <a:lstStyle/>
          <a:p>
            <a:pPr algn="l"/>
            <a:r>
              <a:rPr lang="en-US" sz="3600" dirty="0" smtClean="0">
                <a:latin typeface="Angsana New" panose="02020603050405020304" pitchFamily="18" charset="-34"/>
                <a:cs typeface="Angsana New" panose="02020603050405020304" pitchFamily="18" charset="-34"/>
              </a:rPr>
              <a:t>World war One Guided reading Activity</a:t>
            </a:r>
            <a:endParaRPr lang="en-US" sz="3600" dirty="0">
              <a:latin typeface="Angsana New" panose="02020603050405020304" pitchFamily="18" charset="-34"/>
              <a:cs typeface="Angsana New" panose="02020603050405020304" pitchFamily="18" charset="-34"/>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927" y="1828800"/>
            <a:ext cx="6478344" cy="4344444"/>
          </a:xfrm>
          <a:prstGeom prst="rect">
            <a:avLst/>
          </a:prstGeom>
        </p:spPr>
      </p:pic>
    </p:spTree>
    <p:extLst>
      <p:ext uri="{BB962C8B-B14F-4D97-AF65-F5344CB8AC3E}">
        <p14:creationId xmlns:p14="http://schemas.microsoft.com/office/powerpoint/2010/main" val="24935361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3657600" cy="4834128"/>
          </a:xfrm>
        </p:spPr>
        <p:txBody>
          <a:bodyPr>
            <a:normAutofit fontScale="55000" lnSpcReduction="20000"/>
          </a:bodyPr>
          <a:lstStyle/>
          <a:p>
            <a:r>
              <a:rPr lang="en-US" dirty="0">
                <a:solidFill>
                  <a:schemeClr val="tx1"/>
                </a:solidFill>
                <a:latin typeface="Andalus" pitchFamily="18" charset="-78"/>
                <a:cs typeface="Andalus" pitchFamily="18" charset="-78"/>
              </a:rPr>
              <a:t>1. Austria-Hungary invaded Serbia.</a:t>
            </a:r>
          </a:p>
          <a:p>
            <a:endParaRPr lang="en-US" dirty="0">
              <a:solidFill>
                <a:schemeClr val="tx1"/>
              </a:solidFill>
              <a:latin typeface="Andalus" pitchFamily="18" charset="-78"/>
              <a:cs typeface="Andalus" pitchFamily="18" charset="-78"/>
            </a:endParaRPr>
          </a:p>
          <a:p>
            <a:r>
              <a:rPr lang="en-US" dirty="0">
                <a:solidFill>
                  <a:schemeClr val="tx1"/>
                </a:solidFill>
                <a:latin typeface="Andalus" pitchFamily="18" charset="-78"/>
                <a:cs typeface="Andalus" pitchFamily="18" charset="-78"/>
              </a:rPr>
              <a:t>2. Russia declared war on Austria-Hungary. (Secret Alliance with Serbia.)</a:t>
            </a:r>
          </a:p>
          <a:p>
            <a:endParaRPr lang="en-US" dirty="0">
              <a:solidFill>
                <a:schemeClr val="tx1"/>
              </a:solidFill>
              <a:latin typeface="Andalus" pitchFamily="18" charset="-78"/>
              <a:cs typeface="Andalus" pitchFamily="18" charset="-78"/>
            </a:endParaRPr>
          </a:p>
          <a:p>
            <a:r>
              <a:rPr lang="en-US" dirty="0">
                <a:solidFill>
                  <a:schemeClr val="tx1"/>
                </a:solidFill>
                <a:latin typeface="Andalus" pitchFamily="18" charset="-78"/>
                <a:cs typeface="Andalus" pitchFamily="18" charset="-78"/>
              </a:rPr>
              <a:t>3. Germany declared war on Russia. (Triple Alliance)</a:t>
            </a:r>
          </a:p>
          <a:p>
            <a:endParaRPr lang="en-US" dirty="0">
              <a:solidFill>
                <a:schemeClr val="tx1"/>
              </a:solidFill>
              <a:latin typeface="Andalus" pitchFamily="18" charset="-78"/>
              <a:cs typeface="Andalus" pitchFamily="18" charset="-78"/>
            </a:endParaRPr>
          </a:p>
          <a:p>
            <a:r>
              <a:rPr lang="en-US" dirty="0">
                <a:solidFill>
                  <a:schemeClr val="tx1"/>
                </a:solidFill>
                <a:latin typeface="Andalus" pitchFamily="18" charset="-78"/>
                <a:cs typeface="Andalus" pitchFamily="18" charset="-78"/>
              </a:rPr>
              <a:t>4. France declared war on Germany. (Triple Entente)  </a:t>
            </a:r>
          </a:p>
          <a:p>
            <a:endParaRPr lang="en-US" dirty="0">
              <a:solidFill>
                <a:schemeClr val="tx1"/>
              </a:solidFill>
              <a:latin typeface="Andalus" pitchFamily="18" charset="-78"/>
              <a:cs typeface="Andalus" pitchFamily="18" charset="-78"/>
            </a:endParaRPr>
          </a:p>
          <a:p>
            <a:r>
              <a:rPr lang="en-US" dirty="0">
                <a:solidFill>
                  <a:schemeClr val="tx1"/>
                </a:solidFill>
                <a:latin typeface="Andalus" pitchFamily="18" charset="-78"/>
                <a:cs typeface="Andalus" pitchFamily="18" charset="-78"/>
              </a:rPr>
              <a:t>5. England declared war on Germany. (Triple Entente)</a:t>
            </a:r>
          </a:p>
          <a:p>
            <a:endParaRPr lang="en-US" dirty="0">
              <a:solidFill>
                <a:schemeClr val="tx1"/>
              </a:solidFill>
              <a:latin typeface="Andalus" pitchFamily="18" charset="-78"/>
              <a:cs typeface="Andalus" pitchFamily="18" charset="-78"/>
            </a:endParaRPr>
          </a:p>
          <a:p>
            <a:r>
              <a:rPr lang="en-US" dirty="0">
                <a:solidFill>
                  <a:schemeClr val="tx1"/>
                </a:solidFill>
                <a:latin typeface="Andalus" pitchFamily="18" charset="-78"/>
                <a:cs typeface="Andalus" pitchFamily="18" charset="-78"/>
              </a:rPr>
              <a:t>6.  Italy – divided – begins to fight France but then quits the war – only to later support the Allies...</a:t>
            </a:r>
          </a:p>
          <a:p>
            <a:endParaRPr lang="en-US" dirty="0">
              <a:solidFill>
                <a:schemeClr val="bg1"/>
              </a:solidFill>
              <a:latin typeface="Andalus" pitchFamily="18" charset="-78"/>
              <a:cs typeface="Andalus" pitchFamily="18" charset="-78"/>
            </a:endParaRPr>
          </a:p>
          <a:p>
            <a:pPr marL="45720" indent="0">
              <a:buNone/>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810000" y="1828800"/>
            <a:ext cx="4876800" cy="36576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A Series of Unfortunate events…</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048506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lnSpcReduction="10000"/>
          </a:bodyPr>
          <a:lstStyle/>
          <a:p>
            <a:r>
              <a:rPr lang="en-US" dirty="0" smtClean="0">
                <a:latin typeface="Angsana New" panose="02020603050405020304" pitchFamily="18" charset="-34"/>
                <a:cs typeface="Angsana New" panose="02020603050405020304" pitchFamily="18" charset="-34"/>
              </a:rPr>
              <a:t>When war broke out in Europe, Woodrow Wilson was decidedly neutral!  He advised Americans to stay neutral in mind as well as in action.  Knowing that Americans had no consensus about the war – this was especially so in 1914 – Wilson advised reflection and neutrality.  When he ran for re-election in 1916, his campaign slogan was “He Kept Us Out of War!”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53000" y="1788974"/>
            <a:ext cx="3705690" cy="4611826"/>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Woodrow Wilson and Neutrality</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02099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normAutofit fontScale="62500" lnSpcReduction="20000"/>
          </a:bodyPr>
          <a:lstStyle/>
          <a:p>
            <a:r>
              <a:rPr lang="en-US" b="1" dirty="0" smtClean="0">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rPr>
              <a:t>German-Americans: </a:t>
            </a:r>
            <a:r>
              <a:rPr lang="en-US" dirty="0" smtClean="0">
                <a:latin typeface="Angsana New" panose="02020603050405020304" pitchFamily="18" charset="-34"/>
                <a:cs typeface="Angsana New" panose="02020603050405020304" pitchFamily="18" charset="-34"/>
              </a:rPr>
              <a:t>Were sympathetic to Germany, as one might expect, but still largely loyal to the United States of America. </a:t>
            </a:r>
            <a:endParaRPr lang="en-US" b="1" dirty="0">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endParaRPr>
          </a:p>
          <a:p>
            <a:r>
              <a:rPr lang="en-US" b="1" dirty="0" smtClean="0">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rPr>
              <a:t>Irish-Americans: </a:t>
            </a:r>
            <a:r>
              <a:rPr lang="en-US" dirty="0" smtClean="0">
                <a:latin typeface="Angsana New" panose="02020603050405020304" pitchFamily="18" charset="-34"/>
                <a:cs typeface="Angsana New" panose="02020603050405020304" pitchFamily="18" charset="-34"/>
              </a:rPr>
              <a:t>The hatred of the Irish for the British is difficult to understate at this moment in history; they tended to support the Central Powers if only because “the enemy of my enemy is my </a:t>
            </a:r>
            <a:r>
              <a:rPr lang="en-US" dirty="0" err="1" smtClean="0">
                <a:latin typeface="Angsana New" panose="02020603050405020304" pitchFamily="18" charset="-34"/>
                <a:cs typeface="Angsana New" panose="02020603050405020304" pitchFamily="18" charset="-34"/>
              </a:rPr>
              <a:t>frient</a:t>
            </a:r>
            <a:r>
              <a:rPr lang="en-US" dirty="0" smtClean="0">
                <a:latin typeface="Angsana New" panose="02020603050405020304" pitchFamily="18" charset="-34"/>
                <a:cs typeface="Angsana New" panose="02020603050405020304" pitchFamily="18" charset="-34"/>
              </a:rPr>
              <a:t>.” </a:t>
            </a:r>
            <a:endParaRPr lang="en-US" b="1" dirty="0">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endParaRPr>
          </a:p>
          <a:p>
            <a:r>
              <a:rPr lang="en-US" b="1" dirty="0" smtClean="0">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rPr>
              <a:t>Historic Ties to England: </a:t>
            </a:r>
            <a:r>
              <a:rPr lang="en-US" dirty="0" smtClean="0">
                <a:latin typeface="Angsana New" panose="02020603050405020304" pitchFamily="18" charset="-34"/>
                <a:cs typeface="Angsana New" panose="02020603050405020304" pitchFamily="18" charset="-34"/>
              </a:rPr>
              <a:t>Americans shared language, customs, traditions, and political institutions with England; out ties to Britain encouraged us to support their war effort. </a:t>
            </a:r>
            <a:endParaRPr lang="en-US" b="1" dirty="0">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endParaRPr>
          </a:p>
          <a:p>
            <a:r>
              <a:rPr lang="en-US" b="1" dirty="0" smtClean="0">
                <a:effectLst>
                  <a:outerShdw blurRad="38100" dist="38100" dir="2700000" algn="tl">
                    <a:srgbClr val="000000">
                      <a:alpha val="43137"/>
                    </a:srgbClr>
                  </a:outerShdw>
                </a:effectLst>
                <a:latin typeface="Angsana New" panose="02020603050405020304" pitchFamily="18" charset="-34"/>
                <a:cs typeface="Angsana New" panose="02020603050405020304" pitchFamily="18" charset="-34"/>
              </a:rPr>
              <a:t>Women’s Peace Party: </a:t>
            </a:r>
            <a:r>
              <a:rPr lang="en-US" dirty="0" smtClean="0">
                <a:latin typeface="Angsana New" panose="02020603050405020304" pitchFamily="18" charset="-34"/>
                <a:cs typeface="Angsana New" panose="02020603050405020304" pitchFamily="18" charset="-34"/>
              </a:rPr>
              <a:t>Women like Jane Addams were opposed to the war, and wanted for Americans to stay out!  Labor activists like Eugene V. Debs also took this line – he ended up in jail!</a:t>
            </a:r>
            <a:endParaRPr lang="en-US" dirty="0">
              <a:latin typeface="Angsana New" panose="02020603050405020304" pitchFamily="18" charset="-34"/>
              <a:cs typeface="Angsana New" panose="02020603050405020304" pitchFamily="18" charset="-34"/>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486962">
            <a:off x="4724400" y="2514600"/>
            <a:ext cx="4038600" cy="2289072"/>
          </a:xfrm>
        </p:spPr>
      </p:pic>
      <p:sp>
        <p:nvSpPr>
          <p:cNvPr id="5" name="Title 4"/>
          <p:cNvSpPr>
            <a:spLocks noGrp="1"/>
          </p:cNvSpPr>
          <p:nvPr>
            <p:ph type="title"/>
          </p:nvPr>
        </p:nvSpPr>
        <p:spPr/>
        <p:txBody>
          <a:bodyPr/>
          <a:lstStyle/>
          <a:p>
            <a:r>
              <a:rPr lang="en-US" sz="4400" dirty="0" smtClean="0">
                <a:latin typeface="Angsana New" panose="02020603050405020304" pitchFamily="18" charset="-34"/>
                <a:cs typeface="Angsana New" panose="02020603050405020304" pitchFamily="18" charset="-34"/>
              </a:rPr>
              <a:t>The American Response</a:t>
            </a:r>
            <a:endParaRPr lang="en-US" sz="44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2603913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20000"/>
          </a:bodyPr>
          <a:lstStyle/>
          <a:p>
            <a:r>
              <a:rPr lang="en-US" dirty="0" smtClean="0">
                <a:latin typeface="Angsana New" panose="02020603050405020304" pitchFamily="18" charset="-34"/>
                <a:cs typeface="Angsana New" panose="02020603050405020304" pitchFamily="18" charset="-34"/>
              </a:rPr>
              <a:t>On May 7, 1915, the HMS </a:t>
            </a:r>
            <a:r>
              <a:rPr lang="en-US" i="1" dirty="0" smtClean="0">
                <a:latin typeface="Angsana New" panose="02020603050405020304" pitchFamily="18" charset="-34"/>
                <a:cs typeface="Angsana New" panose="02020603050405020304" pitchFamily="18" charset="-34"/>
              </a:rPr>
              <a:t>Lusitania</a:t>
            </a:r>
            <a:r>
              <a:rPr lang="en-US" dirty="0" smtClean="0">
                <a:latin typeface="Angsana New" panose="02020603050405020304" pitchFamily="18" charset="-34"/>
                <a:cs typeface="Angsana New" panose="02020603050405020304" pitchFamily="18" charset="-34"/>
              </a:rPr>
              <a:t> was torpedoed and sunk off the coast of Ireland, killing thousands of passengers, including over 120 Americans.  Since the ship was officially a passenger liner, Americans were outraged that it had been targeted by German U-boats.  Germany, however, was certain that the ship was transporting weapons to the English, and had taken out advertisements to make it known that the ship would be a target.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52600"/>
            <a:ext cx="4038600" cy="2997723"/>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The HMS </a:t>
            </a:r>
            <a:r>
              <a:rPr lang="en-US" sz="4000" i="1" dirty="0" smtClean="0">
                <a:latin typeface="Angsana New" panose="02020603050405020304" pitchFamily="18" charset="-34"/>
                <a:cs typeface="Angsana New" panose="02020603050405020304" pitchFamily="18" charset="-34"/>
              </a:rPr>
              <a:t>Lusitania</a:t>
            </a:r>
            <a:endParaRPr lang="en-US" sz="4000" i="1" dirty="0">
              <a:latin typeface="Angsana New" panose="02020603050405020304" pitchFamily="18" charset="-34"/>
              <a:cs typeface="Angsana New" panose="02020603050405020304" pitchFamily="18" charset="-34"/>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22317">
            <a:off x="6969893" y="2136567"/>
            <a:ext cx="1563329" cy="4409768"/>
          </a:xfrm>
          <a:prstGeom prst="rect">
            <a:avLst/>
          </a:prstGeom>
        </p:spPr>
      </p:pic>
    </p:spTree>
    <p:extLst>
      <p:ext uri="{BB962C8B-B14F-4D97-AF65-F5344CB8AC3E}">
        <p14:creationId xmlns:p14="http://schemas.microsoft.com/office/powerpoint/2010/main" val="41292648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lnSpcReduction="10000"/>
          </a:bodyPr>
          <a:lstStyle/>
          <a:p>
            <a:pPr marL="45720" indent="0">
              <a:buNone/>
            </a:pPr>
            <a:r>
              <a:rPr lang="en-US" dirty="0" smtClean="0">
                <a:latin typeface="Angsana New" panose="02020603050405020304" pitchFamily="18" charset="-34"/>
                <a:cs typeface="Angsana New" panose="02020603050405020304" pitchFamily="18" charset="-34"/>
              </a:rPr>
              <a:t>Americans threatened to go to war with Germany if the unrestricted submarine warfare continued, and almost entered the war when a German U-boat sank the ferry boat Sussex in the English Channel; however, when the Germans pledged to refrain from sinking passenger vessels, the US backed down.  In 1917, though, the Germans would break the Sussex Pledge.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05400" y="1700152"/>
            <a:ext cx="3505200" cy="4987209"/>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The </a:t>
            </a:r>
            <a:r>
              <a:rPr lang="en-US" sz="4000" i="1" u="sng" dirty="0" smtClean="0">
                <a:latin typeface="Angsana New" panose="02020603050405020304" pitchFamily="18" charset="-34"/>
                <a:cs typeface="Angsana New" panose="02020603050405020304" pitchFamily="18" charset="-34"/>
              </a:rPr>
              <a:t>Sussex</a:t>
            </a:r>
            <a:r>
              <a:rPr lang="en-US" sz="4000" dirty="0" smtClean="0">
                <a:latin typeface="Angsana New" panose="02020603050405020304" pitchFamily="18" charset="-34"/>
                <a:cs typeface="Angsana New" panose="02020603050405020304" pitchFamily="18" charset="-34"/>
              </a:rPr>
              <a:t> Pledge</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195593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a:bodyPr>
          <a:lstStyle/>
          <a:p>
            <a:pPr marL="45720" indent="0">
              <a:buNone/>
            </a:pPr>
            <a:r>
              <a:rPr lang="en-US" dirty="0" smtClean="0">
                <a:latin typeface="Angsana New" panose="02020603050405020304" pitchFamily="18" charset="-34"/>
                <a:cs typeface="Angsana New" panose="02020603050405020304" pitchFamily="18" charset="-34"/>
              </a:rPr>
              <a:t>In what proved to be one of the least intelligent moves of the entire war, Germany sent a telegram to Mexico, encouraging that nation to attack the United States.  The hope was, that if the United States was occupied by a war in North America, they would not be able to participate in World War I in Europe.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0" y="1828800"/>
            <a:ext cx="4188046" cy="450215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The Zimmermann Telegram</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1807266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52600"/>
            <a:ext cx="2819400" cy="4800600"/>
          </a:xfrm>
        </p:spPr>
        <p:txBody>
          <a:bodyPr>
            <a:normAutofit fontScale="92500" lnSpcReduction="10000"/>
          </a:bodyPr>
          <a:lstStyle/>
          <a:p>
            <a:pPr marL="45720" indent="0">
              <a:buNone/>
            </a:pPr>
            <a:r>
              <a:rPr lang="en-US" dirty="0" smtClean="0">
                <a:latin typeface="Angsana New" panose="02020603050405020304" pitchFamily="18" charset="-34"/>
                <a:cs typeface="Angsana New" panose="02020603050405020304" pitchFamily="18" charset="-34"/>
              </a:rPr>
              <a:t>After the sinking of the </a:t>
            </a:r>
            <a:r>
              <a:rPr lang="en-US" i="1" dirty="0" smtClean="0">
                <a:latin typeface="Angsana New" panose="02020603050405020304" pitchFamily="18" charset="-34"/>
                <a:cs typeface="Angsana New" panose="02020603050405020304" pitchFamily="18" charset="-34"/>
              </a:rPr>
              <a:t>Lusitania</a:t>
            </a:r>
            <a:r>
              <a:rPr lang="en-US" dirty="0" smtClean="0">
                <a:latin typeface="Angsana New" panose="02020603050405020304" pitchFamily="18" charset="-34"/>
                <a:cs typeface="Angsana New" panose="02020603050405020304" pitchFamily="18" charset="-34"/>
              </a:rPr>
              <a:t>, the breaking of the </a:t>
            </a:r>
            <a:r>
              <a:rPr lang="en-US" i="1" dirty="0" smtClean="0">
                <a:latin typeface="Angsana New" panose="02020603050405020304" pitchFamily="18" charset="-34"/>
                <a:cs typeface="Angsana New" panose="02020603050405020304" pitchFamily="18" charset="-34"/>
              </a:rPr>
              <a:t>Sussex</a:t>
            </a:r>
            <a:r>
              <a:rPr lang="en-US" dirty="0" smtClean="0">
                <a:latin typeface="Angsana New" panose="02020603050405020304" pitchFamily="18" charset="-34"/>
                <a:cs typeface="Angsana New" panose="02020603050405020304" pitchFamily="18" charset="-34"/>
              </a:rPr>
              <a:t> Pledge, and the interception of the Zimmermann Telegram – all in quick succession – the United States was moved towards a declaration of war with Germany.  In April of 1917, the war was officially on for the United Stats.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309937" y="1770063"/>
            <a:ext cx="5267325" cy="43053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Wilson Asks Congress to Declare war on Germany </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86906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lnSpcReduction="10000"/>
          </a:bodyPr>
          <a:lstStyle/>
          <a:p>
            <a:r>
              <a:rPr lang="en-US" dirty="0" smtClean="0">
                <a:latin typeface="Angsana New" panose="02020603050405020304" pitchFamily="18" charset="-34"/>
                <a:cs typeface="Angsana New" panose="02020603050405020304" pitchFamily="18" charset="-34"/>
              </a:rPr>
              <a:t>The War Industries Board was created in 1917 in order to coordinate the manufacturing of war materials.  During times of war, converting the economy to better produce the military equipment which soldiers need in order to win the war is a large task.  The War Industries Board helped to make this happen!</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87516" y="1719263"/>
            <a:ext cx="2959967"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The War Industry Board</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2697751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20000"/>
          </a:bodyPr>
          <a:lstStyle/>
          <a:p>
            <a:pPr marL="45720" indent="0">
              <a:buNone/>
            </a:pPr>
            <a:r>
              <a:rPr lang="en-US" dirty="0" smtClean="0">
                <a:latin typeface="Angsana New" panose="02020603050405020304" pitchFamily="18" charset="-34"/>
                <a:cs typeface="Angsana New" panose="02020603050405020304" pitchFamily="18" charset="-34"/>
              </a:rPr>
              <a:t>The National War Labor Board was created in order to prevent any work stoppages during World War I.  In general, all labor union organizations agreed not to go on strike while the war was on.  They did not want to be responsible for American soldiers finding themselves in a difficult situation – without supplies. The NWLB sided strongly with working people during the war, establishing higher wages, the eight hours working day, the right to unionize, and rights to collective bargaining.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15757" y="1719263"/>
            <a:ext cx="3503485"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The national War Labor </a:t>
            </a:r>
            <a:r>
              <a:rPr lang="en-US" sz="4000" dirty="0" err="1" smtClean="0">
                <a:latin typeface="Angsana New" panose="02020603050405020304" pitchFamily="18" charset="-34"/>
                <a:cs typeface="Angsana New" panose="02020603050405020304" pitchFamily="18" charset="-34"/>
              </a:rPr>
              <a:t>BOard</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1701346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lnSpcReduction="10000"/>
          </a:bodyPr>
          <a:lstStyle/>
          <a:p>
            <a:pPr marL="45720" indent="0">
              <a:buNone/>
            </a:pPr>
            <a:r>
              <a:rPr lang="en-US" dirty="0" smtClean="0">
                <a:latin typeface="Angsana New" panose="02020603050405020304" pitchFamily="18" charset="-34"/>
                <a:cs typeface="Angsana New" panose="02020603050405020304" pitchFamily="18" charset="-34"/>
              </a:rPr>
              <a:t>During World War I, women joined the work force in large numbers for the first time, as well.  Millions of women took on jobs that were slightly outside traditional gender roles: working in factories, for railroads, as police officers, or in the naval shipyards.  Most of the gains were short lived, however, since most women were forced to leave their posts when the war came to an end.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44701" y="1719263"/>
            <a:ext cx="2845598"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Women Work to win the War</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1789937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45720" indent="0">
              <a:buNone/>
            </a:pPr>
            <a:r>
              <a:rPr lang="en-US" sz="2400" dirty="0" smtClean="0">
                <a:latin typeface="Angsana New" panose="02020603050405020304" pitchFamily="18" charset="-34"/>
                <a:cs typeface="Angsana New" panose="02020603050405020304" pitchFamily="18" charset="-34"/>
              </a:rPr>
              <a:t>M.A.I.N. is an acronym, and each of the letters in the term refer to one of the most important reasons that World War I started: </a:t>
            </a:r>
          </a:p>
          <a:p>
            <a:pPr marL="45720" indent="0">
              <a:buNone/>
            </a:pPr>
            <a:endParaRPr lang="en-US" sz="2400" dirty="0">
              <a:latin typeface="Angsana New" panose="02020603050405020304" pitchFamily="18" charset="-34"/>
              <a:cs typeface="Angsana New" panose="02020603050405020304" pitchFamily="18" charset="-34"/>
            </a:endParaRPr>
          </a:p>
          <a:p>
            <a:r>
              <a:rPr lang="en-US" sz="2400" dirty="0" smtClean="0">
                <a:latin typeface="Angsana New" panose="02020603050405020304" pitchFamily="18" charset="-34"/>
                <a:cs typeface="Angsana New" panose="02020603050405020304" pitchFamily="18" charset="-34"/>
              </a:rPr>
              <a:t>M – Militarism </a:t>
            </a:r>
          </a:p>
          <a:p>
            <a:endParaRPr lang="en-US" sz="2400" dirty="0">
              <a:latin typeface="Angsana New" panose="02020603050405020304" pitchFamily="18" charset="-34"/>
              <a:cs typeface="Angsana New" panose="02020603050405020304" pitchFamily="18" charset="-34"/>
            </a:endParaRPr>
          </a:p>
          <a:p>
            <a:r>
              <a:rPr lang="en-US" sz="2400" dirty="0" smtClean="0">
                <a:latin typeface="Angsana New" panose="02020603050405020304" pitchFamily="18" charset="-34"/>
                <a:cs typeface="Angsana New" panose="02020603050405020304" pitchFamily="18" charset="-34"/>
              </a:rPr>
              <a:t>A – Alliance Systems</a:t>
            </a:r>
          </a:p>
          <a:p>
            <a:endParaRPr lang="en-US" sz="2400" dirty="0">
              <a:latin typeface="Angsana New" panose="02020603050405020304" pitchFamily="18" charset="-34"/>
              <a:cs typeface="Angsana New" panose="02020603050405020304" pitchFamily="18" charset="-34"/>
            </a:endParaRPr>
          </a:p>
          <a:p>
            <a:r>
              <a:rPr lang="en-US" sz="2400" dirty="0" smtClean="0">
                <a:latin typeface="Angsana New" panose="02020603050405020304" pitchFamily="18" charset="-34"/>
                <a:cs typeface="Angsana New" panose="02020603050405020304" pitchFamily="18" charset="-34"/>
              </a:rPr>
              <a:t>I – Imperialism (or Colonialism…) </a:t>
            </a:r>
          </a:p>
          <a:p>
            <a:endParaRPr lang="en-US" sz="2400" dirty="0">
              <a:latin typeface="Angsana New" panose="02020603050405020304" pitchFamily="18" charset="-34"/>
              <a:cs typeface="Angsana New" panose="02020603050405020304" pitchFamily="18" charset="-34"/>
            </a:endParaRPr>
          </a:p>
          <a:p>
            <a:r>
              <a:rPr lang="en-US" sz="2400" dirty="0" smtClean="0">
                <a:latin typeface="Angsana New" panose="02020603050405020304" pitchFamily="18" charset="-34"/>
                <a:cs typeface="Angsana New" panose="02020603050405020304" pitchFamily="18" charset="-34"/>
              </a:rPr>
              <a:t>N - Nationality</a:t>
            </a:r>
          </a:p>
        </p:txBody>
      </p:sp>
      <p:sp>
        <p:nvSpPr>
          <p:cNvPr id="3" name="Title 2"/>
          <p:cNvSpPr>
            <a:spLocks noGrp="1"/>
          </p:cNvSpPr>
          <p:nvPr>
            <p:ph type="title"/>
          </p:nvPr>
        </p:nvSpPr>
        <p:spPr/>
        <p:txBody>
          <a:bodyPr/>
          <a:lstStyle/>
          <a:p>
            <a:r>
              <a:rPr lang="en-US" sz="4400" dirty="0" smtClean="0">
                <a:latin typeface="Angsana New" panose="02020603050405020304" pitchFamily="18" charset="-34"/>
                <a:cs typeface="Angsana New" panose="02020603050405020304" pitchFamily="18" charset="-34"/>
              </a:rPr>
              <a:t>The M.A.I.N. Causes of World War I</a:t>
            </a:r>
            <a:endParaRPr lang="en-US" sz="44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0369408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lnSpcReduction="20000"/>
          </a:bodyPr>
          <a:lstStyle/>
          <a:p>
            <a:pPr marL="45720" indent="0">
              <a:buNone/>
            </a:pPr>
            <a:r>
              <a:rPr lang="en-US" dirty="0" smtClean="0">
                <a:latin typeface="Angsana New" panose="02020603050405020304" pitchFamily="18" charset="-34"/>
                <a:cs typeface="Angsana New" panose="02020603050405020304" pitchFamily="18" charset="-34"/>
              </a:rPr>
              <a:t>During World War I, the movement towards Prohibition really picked up steam.  Arguing that (a) the soldiers needed all of the grain that American could produce and (b) that no man should be drinking beer at home while millions of American soldiers risked their life for the freedom of our nation and others like it, the temperance union crusaders had gotten the 18</a:t>
            </a:r>
            <a:r>
              <a:rPr lang="en-US" baseline="30000" dirty="0" smtClean="0">
                <a:latin typeface="Angsana New" panose="02020603050405020304" pitchFamily="18" charset="-34"/>
                <a:cs typeface="Angsana New" panose="02020603050405020304" pitchFamily="18" charset="-34"/>
              </a:rPr>
              <a:t>th</a:t>
            </a:r>
            <a:r>
              <a:rPr lang="en-US" dirty="0" smtClean="0">
                <a:latin typeface="Angsana New" panose="02020603050405020304" pitchFamily="18" charset="-34"/>
                <a:cs typeface="Angsana New" panose="02020603050405020304" pitchFamily="18" charset="-34"/>
              </a:rPr>
              <a:t> Amendment ratified by the end of 1918.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701690"/>
            <a:ext cx="3850094" cy="477531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18</a:t>
            </a:r>
            <a:r>
              <a:rPr lang="en-US" sz="4000" baseline="30000" dirty="0" smtClean="0">
                <a:latin typeface="Angsana New" panose="02020603050405020304" pitchFamily="18" charset="-34"/>
                <a:cs typeface="Angsana New" panose="02020603050405020304" pitchFamily="18" charset="-34"/>
              </a:rPr>
              <a:t>th</a:t>
            </a:r>
            <a:r>
              <a:rPr lang="en-US" sz="4000" dirty="0" smtClean="0">
                <a:latin typeface="Angsana New" panose="02020603050405020304" pitchFamily="18" charset="-34"/>
                <a:cs typeface="Angsana New" panose="02020603050405020304" pitchFamily="18" charset="-34"/>
              </a:rPr>
              <a:t> Amendment</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9029061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20000"/>
          </a:bodyPr>
          <a:lstStyle/>
          <a:p>
            <a:pPr marL="45720" indent="0">
              <a:buNone/>
            </a:pPr>
            <a:r>
              <a:rPr lang="en-US" dirty="0" smtClean="0">
                <a:latin typeface="Angsana New" panose="02020603050405020304" pitchFamily="18" charset="-34"/>
                <a:cs typeface="Angsana New" panose="02020603050405020304" pitchFamily="18" charset="-34"/>
              </a:rPr>
              <a:t>Women who had made great sacrifices during the Great War through their work and their efforts to organize the supply of American soldiers abroad were rewarded one year after the war by gaining suffrage rights.  Carrie Chapman Catt, leader of the National American Woman’s Suffrage Association, had planned ti this way!  By supporting the war effort of Woodrow Wilson, she hoped that Wilson would support her groups demands for woman’s suffrage.  The 19</a:t>
            </a:r>
            <a:r>
              <a:rPr lang="en-US" baseline="30000" dirty="0" smtClean="0">
                <a:latin typeface="Angsana New" panose="02020603050405020304" pitchFamily="18" charset="-34"/>
                <a:cs typeface="Angsana New" panose="02020603050405020304" pitchFamily="18" charset="-34"/>
              </a:rPr>
              <a:t>th</a:t>
            </a:r>
            <a:r>
              <a:rPr lang="en-US" dirty="0" smtClean="0">
                <a:latin typeface="Angsana New" panose="02020603050405020304" pitchFamily="18" charset="-34"/>
                <a:cs typeface="Angsana New" panose="02020603050405020304" pitchFamily="18" charset="-34"/>
              </a:rPr>
              <a:t> Amendment was ratified in 1919.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77844" y="1719263"/>
            <a:ext cx="2979312"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19</a:t>
            </a:r>
            <a:r>
              <a:rPr lang="en-US" sz="4000" baseline="30000" dirty="0" smtClean="0">
                <a:latin typeface="Angsana New" panose="02020603050405020304" pitchFamily="18" charset="-34"/>
                <a:cs typeface="Angsana New" panose="02020603050405020304" pitchFamily="18" charset="-34"/>
              </a:rPr>
              <a:t>th</a:t>
            </a:r>
            <a:r>
              <a:rPr lang="en-US" sz="4000" dirty="0" smtClean="0">
                <a:latin typeface="Angsana New" panose="02020603050405020304" pitchFamily="18" charset="-34"/>
                <a:cs typeface="Angsana New" panose="02020603050405020304" pitchFamily="18" charset="-34"/>
              </a:rPr>
              <a:t> Amendment</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27720846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311846"/>
            <a:ext cx="5867400" cy="3839021"/>
          </a:xfrm>
        </p:spPr>
      </p:pic>
      <p:sp>
        <p:nvSpPr>
          <p:cNvPr id="6" name="Text Placeholder 5"/>
          <p:cNvSpPr>
            <a:spLocks noGrp="1"/>
          </p:cNvSpPr>
          <p:nvPr>
            <p:ph type="body" sz="half" idx="2"/>
          </p:nvPr>
        </p:nvSpPr>
        <p:spPr>
          <a:xfrm>
            <a:off x="7159752" y="1143000"/>
            <a:ext cx="1673352" cy="5334000"/>
          </a:xfrm>
        </p:spPr>
        <p:txBody>
          <a:bodyPr>
            <a:normAutofit/>
          </a:bodyPr>
          <a:lstStyle/>
          <a:p>
            <a:r>
              <a:rPr lang="en-US" sz="1600" dirty="0" smtClean="0">
                <a:latin typeface="Angsana New" panose="02020603050405020304" pitchFamily="18" charset="-34"/>
                <a:cs typeface="Angsana New" panose="02020603050405020304" pitchFamily="18" charset="-34"/>
              </a:rPr>
              <a:t>During World War I, African-Americans left their homes in the Deep South in order to take higher paying jobs in the Northern manufacturing cities.  Detroit, St. Louis, New York, Cleveland, and Chicago all offered better jobs and better living conditions than most parts of the South.  Thousands of African-Americans participated in the “Great Migration.” </a:t>
            </a:r>
            <a:endParaRPr lang="en-US" sz="1600" dirty="0">
              <a:latin typeface="Angsana New" panose="02020603050405020304" pitchFamily="18" charset="-34"/>
              <a:cs typeface="Angsana New" panose="02020603050405020304" pitchFamily="18" charset="-34"/>
            </a:endParaRPr>
          </a:p>
        </p:txBody>
      </p:sp>
      <p:sp>
        <p:nvSpPr>
          <p:cNvPr id="4" name="Title 3"/>
          <p:cNvSpPr>
            <a:spLocks noGrp="1"/>
          </p:cNvSpPr>
          <p:nvPr>
            <p:ph type="title"/>
          </p:nvPr>
        </p:nvSpPr>
        <p:spPr>
          <a:xfrm>
            <a:off x="7159752" y="457200"/>
            <a:ext cx="1675660" cy="762000"/>
          </a:xfrm>
        </p:spPr>
        <p:txBody>
          <a:bodyPr/>
          <a:lstStyle/>
          <a:p>
            <a:r>
              <a:rPr lang="en-US" sz="2600" dirty="0" smtClean="0">
                <a:latin typeface="Angsana New" panose="02020603050405020304" pitchFamily="18" charset="-34"/>
                <a:cs typeface="Angsana New" panose="02020603050405020304" pitchFamily="18" charset="-34"/>
              </a:rPr>
              <a:t>The Great Migration</a:t>
            </a:r>
            <a:endParaRPr lang="en-US" sz="26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4122733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lnSpcReduction="10000"/>
          </a:bodyPr>
          <a:lstStyle/>
          <a:p>
            <a:pPr marL="45720" indent="0">
              <a:buNone/>
            </a:pPr>
            <a:r>
              <a:rPr lang="en-US" dirty="0" smtClean="0">
                <a:latin typeface="Angsana New" panose="02020603050405020304" pitchFamily="18" charset="-34"/>
                <a:cs typeface="Angsana New" panose="02020603050405020304" pitchFamily="18" charset="-34"/>
              </a:rPr>
              <a:t>The United States used propaganda in order to keep everyone informed of what was going on in Europe and what expectations were for how a good citizen could support the war effort.   The Committee on Public Information, led by George Creel – produced propaganda posters and hired “four-minute men” to give speeches in favor of the war, the draft, and the continued support of working people.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78411" y="1719263"/>
            <a:ext cx="2978178" cy="4406900"/>
          </a:xfrm>
        </p:spPr>
      </p:pic>
      <p:sp>
        <p:nvSpPr>
          <p:cNvPr id="4" name="Title 3"/>
          <p:cNvSpPr>
            <a:spLocks noGrp="1"/>
          </p:cNvSpPr>
          <p:nvPr>
            <p:ph type="title"/>
          </p:nvPr>
        </p:nvSpPr>
        <p:spPr/>
        <p:txBody>
          <a:bodyPr/>
          <a:lstStyle/>
          <a:p>
            <a:r>
              <a:rPr lang="en-US" dirty="0" smtClean="0">
                <a:latin typeface="Angsana New" panose="02020603050405020304" pitchFamily="18" charset="-34"/>
                <a:cs typeface="Angsana New" panose="02020603050405020304" pitchFamily="18" charset="-34"/>
              </a:rPr>
              <a:t>The Committee on Public information</a:t>
            </a:r>
            <a:endParaRPr lang="en-US"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4776674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lnSpcReduction="10000"/>
          </a:bodyPr>
          <a:lstStyle/>
          <a:p>
            <a:pPr marL="45720" indent="0">
              <a:buNone/>
            </a:pPr>
            <a:r>
              <a:rPr lang="en-US" dirty="0" smtClean="0">
                <a:latin typeface="Angsana New" panose="02020603050405020304" pitchFamily="18" charset="-34"/>
                <a:cs typeface="Angsana New" panose="02020603050405020304" pitchFamily="18" charset="-34"/>
              </a:rPr>
              <a:t>The Freedom of Speech which Americans enjoy thanks to the First Amendment to our Constitution in the Bill of Rights was threatened by a number of laws during the Great War.  The Espionage Act and the Sedition Act were two examples of such laws.  When union leaders and pacifists spoke out against the war, they were often arrested – as Eugene V. Debs was, for breaking the Sedition Act in 1918</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74051" y="1719263"/>
            <a:ext cx="2986898"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The Espionage Act – the Arrest of Eugene V. Debs for Sedition</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292698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lnSpcReduction="10000"/>
          </a:bodyPr>
          <a:lstStyle/>
          <a:p>
            <a:pPr marL="45720" indent="0">
              <a:buNone/>
            </a:pPr>
            <a:r>
              <a:rPr lang="en-US" dirty="0" smtClean="0">
                <a:latin typeface="Angsana New" panose="02020603050405020304" pitchFamily="18" charset="-34"/>
                <a:cs typeface="Angsana New" panose="02020603050405020304" pitchFamily="18" charset="-34"/>
              </a:rPr>
              <a:t>In </a:t>
            </a:r>
            <a:r>
              <a:rPr lang="en-US" i="1" dirty="0" err="1" smtClean="0">
                <a:latin typeface="Angsana New" panose="02020603050405020304" pitchFamily="18" charset="-34"/>
                <a:cs typeface="Angsana New" panose="02020603050405020304" pitchFamily="18" charset="-34"/>
              </a:rPr>
              <a:t>Schenck</a:t>
            </a:r>
            <a:r>
              <a:rPr lang="en-US" i="1" dirty="0" smtClean="0">
                <a:latin typeface="Angsana New" panose="02020603050405020304" pitchFamily="18" charset="-34"/>
                <a:cs typeface="Angsana New" panose="02020603050405020304" pitchFamily="18" charset="-34"/>
              </a:rPr>
              <a:t> V. United States </a:t>
            </a:r>
            <a:r>
              <a:rPr lang="en-US" dirty="0" smtClean="0">
                <a:latin typeface="Angsana New" panose="02020603050405020304" pitchFamily="18" charset="-34"/>
                <a:cs typeface="Angsana New" panose="02020603050405020304" pitchFamily="18" charset="-34"/>
              </a:rPr>
              <a:t>(1919) the Supreme Court ruled that mailing pamphlets which discouraged men from registering for the draft and encouraging them to write letters of protest was against the law.  The Supreme Court ruled that criticizing the government in this case was not a protected form of speech because it might create a “clear and present danger.”</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22304" y="1719263"/>
            <a:ext cx="3090392" cy="4406900"/>
          </a:xfrm>
        </p:spPr>
      </p:pic>
      <p:sp>
        <p:nvSpPr>
          <p:cNvPr id="4" name="Title 3"/>
          <p:cNvSpPr>
            <a:spLocks noGrp="1"/>
          </p:cNvSpPr>
          <p:nvPr>
            <p:ph type="title"/>
          </p:nvPr>
        </p:nvSpPr>
        <p:spPr/>
        <p:txBody>
          <a:bodyPr/>
          <a:lstStyle/>
          <a:p>
            <a:r>
              <a:rPr lang="en-US" sz="4000" i="1" dirty="0" err="1" smtClean="0">
                <a:latin typeface="Angsana New" panose="02020603050405020304" pitchFamily="18" charset="-34"/>
                <a:cs typeface="Angsana New" panose="02020603050405020304" pitchFamily="18" charset="-34"/>
              </a:rPr>
              <a:t>Schenck</a:t>
            </a:r>
            <a:r>
              <a:rPr lang="en-US" sz="4000" i="1" dirty="0" smtClean="0">
                <a:latin typeface="Angsana New" panose="02020603050405020304" pitchFamily="18" charset="-34"/>
                <a:cs typeface="Angsana New" panose="02020603050405020304" pitchFamily="18" charset="-34"/>
              </a:rPr>
              <a:t> V. United States (1919) </a:t>
            </a:r>
            <a:endParaRPr lang="en-US" sz="4000" i="1"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3115659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lnSpcReduction="10000"/>
          </a:bodyPr>
          <a:lstStyle/>
          <a:p>
            <a:pPr marL="45720" indent="0">
              <a:buNone/>
            </a:pPr>
            <a:r>
              <a:rPr lang="en-US" dirty="0" smtClean="0">
                <a:latin typeface="Angsana New" panose="02020603050405020304" pitchFamily="18" charset="-34"/>
                <a:cs typeface="Angsana New" panose="02020603050405020304" pitchFamily="18" charset="-34"/>
              </a:rPr>
              <a:t>Jacob Abrams had criticized the government of the United States for participating in World War I and for sending troops into Russia to overthrow the fledgling Bolshevik Revolution there in 1918.  Oliver Wendell Holmes of the Supreme Court remarked: “When a nation is at war, many things that might be said in time of peace are such a hindrance to its effort that their utterance will not be endured.”</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60046" y="1719263"/>
            <a:ext cx="2814907" cy="4406900"/>
          </a:xfrm>
        </p:spPr>
      </p:pic>
      <p:sp>
        <p:nvSpPr>
          <p:cNvPr id="4" name="Title 3"/>
          <p:cNvSpPr>
            <a:spLocks noGrp="1"/>
          </p:cNvSpPr>
          <p:nvPr>
            <p:ph type="title"/>
          </p:nvPr>
        </p:nvSpPr>
        <p:spPr/>
        <p:txBody>
          <a:bodyPr/>
          <a:lstStyle/>
          <a:p>
            <a:r>
              <a:rPr lang="en-US" sz="4000" i="1" dirty="0" smtClean="0">
                <a:latin typeface="Angsana New" panose="02020603050405020304" pitchFamily="18" charset="-34"/>
                <a:cs typeface="Angsana New" panose="02020603050405020304" pitchFamily="18" charset="-34"/>
              </a:rPr>
              <a:t>Abrams V.  United States (1919)</a:t>
            </a:r>
            <a:endParaRPr lang="en-US" sz="4000" i="1"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330363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4038600" cy="4757928"/>
          </a:xfrm>
        </p:spPr>
        <p:txBody>
          <a:bodyPr>
            <a:normAutofit fontScale="77500" lnSpcReduction="20000"/>
          </a:bodyPr>
          <a:lstStyle/>
          <a:p>
            <a:r>
              <a:rPr lang="en-US" dirty="0" smtClean="0">
                <a:latin typeface="Angsana New" panose="02020603050405020304" pitchFamily="18" charset="-34"/>
                <a:cs typeface="Angsana New" panose="02020603050405020304" pitchFamily="18" charset="-34"/>
              </a:rPr>
              <a:t>Hundreds of thousands of African-American soldiers volunteered to serve in the American Expeditionary Force, in the hope that their service would result in greater respect and dignity at home.  These soldiers were forced to serve in segregated units under white commanders, and in some cases, they served under French commanders.  And yet, their bravery and valor in battle was rewarded.  Many black soldiers found that they were treated much better in France than they ever were in the United States.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19600" y="1676400"/>
            <a:ext cx="4038600" cy="2921674"/>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African-Americans in World War I</a:t>
            </a:r>
            <a:endParaRPr lang="en-US" sz="4000" dirty="0">
              <a:latin typeface="Angsana New" panose="02020603050405020304" pitchFamily="18" charset="-34"/>
              <a:cs typeface="Angsana New" panose="02020603050405020304" pitchFamily="18" charset="-34"/>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72428">
            <a:off x="4646606" y="3900587"/>
            <a:ext cx="3716589" cy="2457450"/>
          </a:xfrm>
          <a:prstGeom prst="rect">
            <a:avLst/>
          </a:prstGeom>
        </p:spPr>
      </p:pic>
    </p:spTree>
    <p:extLst>
      <p:ext uri="{BB962C8B-B14F-4D97-AF65-F5344CB8AC3E}">
        <p14:creationId xmlns:p14="http://schemas.microsoft.com/office/powerpoint/2010/main" val="2267634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2326871"/>
            <a:ext cx="4038600" cy="3191683"/>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031568" y="1719263"/>
            <a:ext cx="3271864"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New Styles of Warfare and Technology, 1914 - 1918</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22802937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90600" y="1914740"/>
            <a:ext cx="3150520" cy="425746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New Styles of Warfare and Technology, 1914 - 1918</a:t>
            </a:r>
            <a:endParaRPr lang="en-US" sz="4000" dirty="0">
              <a:latin typeface="Angsana New" panose="02020603050405020304" pitchFamily="18" charset="-34"/>
              <a:cs typeface="Angsana New" panose="02020603050405020304" pitchFamily="18" charset="-34"/>
            </a:endParaRPr>
          </a:p>
        </p:txBody>
      </p:sp>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76800" y="1828800"/>
            <a:ext cx="3124200" cy="4373880"/>
          </a:xfrm>
        </p:spPr>
      </p:pic>
    </p:spTree>
    <p:extLst>
      <p:ext uri="{BB962C8B-B14F-4D97-AF65-F5344CB8AC3E}">
        <p14:creationId xmlns:p14="http://schemas.microsoft.com/office/powerpoint/2010/main" val="432357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304800" y="1719072"/>
            <a:ext cx="4267200" cy="4407408"/>
          </a:xfrm>
        </p:spPr>
        <p:txBody>
          <a:bodyPr>
            <a:noAutofit/>
          </a:bodyPr>
          <a:lstStyle/>
          <a:p>
            <a:r>
              <a:rPr lang="en-US" dirty="0" smtClean="0">
                <a:latin typeface="Angsana New" panose="02020603050405020304" pitchFamily="18" charset="-34"/>
                <a:cs typeface="Angsana New" panose="02020603050405020304" pitchFamily="18" charset="-34"/>
              </a:rPr>
              <a:t>Nations in Europe were engaged in what amounted to an arms race – each nation attempted to build up it’s military strength to absurd levels – hoping to always negotiate from a position of strength.  By the year 1900, the most powerful nations in Europe all considered military preparedness priority number one!</a:t>
            </a:r>
            <a:endParaRPr lang="en-US" dirty="0">
              <a:latin typeface="Angsana New" panose="02020603050405020304" pitchFamily="18" charset="-34"/>
              <a:cs typeface="Angsana New" panose="02020603050405020304" pitchFamily="18" charset="-34"/>
            </a:endParaRPr>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62486" y="1719263"/>
            <a:ext cx="3410028"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Militarism</a:t>
            </a:r>
            <a:r>
              <a:rPr lang="en-US" dirty="0" smtClean="0">
                <a:latin typeface="Angsana New" panose="02020603050405020304" pitchFamily="18" charset="-34"/>
                <a:cs typeface="Angsana New" panose="02020603050405020304" pitchFamily="18" charset="-34"/>
              </a:rPr>
              <a:t> </a:t>
            </a:r>
            <a:endParaRPr lang="en-US"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404429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28398" r="28398"/>
          <a:stretch>
            <a:fillRect/>
          </a:stretch>
        </p:blipFill>
        <p:spPr/>
      </p:pic>
      <p:sp>
        <p:nvSpPr>
          <p:cNvPr id="7" name="Text Placeholder 6"/>
          <p:cNvSpPr>
            <a:spLocks noGrp="1"/>
          </p:cNvSpPr>
          <p:nvPr>
            <p:ph type="body" sz="half" idx="2"/>
          </p:nvPr>
        </p:nvSpPr>
        <p:spPr>
          <a:xfrm>
            <a:off x="7010400" y="1905000"/>
            <a:ext cx="1981200" cy="4800600"/>
          </a:xfrm>
        </p:spPr>
        <p:txBody>
          <a:bodyPr>
            <a:normAutofit/>
          </a:bodyPr>
          <a:lstStyle/>
          <a:p>
            <a:r>
              <a:rPr lang="en-US" sz="1800" dirty="0" smtClean="0">
                <a:latin typeface="Angsana New" panose="02020603050405020304" pitchFamily="18" charset="-34"/>
                <a:cs typeface="Angsana New" panose="02020603050405020304" pitchFamily="18" charset="-34"/>
              </a:rPr>
              <a:t>In order to make certain that American supply ships and transport vessels made it across the ocean to Europe, the convoy system was used.  Destroyers used depth charges and other methods to target U-boats and rout them out of the water before damage could be done to American vessels.</a:t>
            </a:r>
            <a:endParaRPr lang="en-US" sz="1800" dirty="0">
              <a:latin typeface="Angsana New" panose="02020603050405020304" pitchFamily="18" charset="-34"/>
              <a:cs typeface="Angsana New" panose="02020603050405020304" pitchFamily="18" charset="-34"/>
            </a:endParaRPr>
          </a:p>
        </p:txBody>
      </p:sp>
      <p:sp>
        <p:nvSpPr>
          <p:cNvPr id="4" name="Title 3"/>
          <p:cNvSpPr>
            <a:spLocks noGrp="1"/>
          </p:cNvSpPr>
          <p:nvPr>
            <p:ph type="title"/>
          </p:nvPr>
        </p:nvSpPr>
        <p:spPr>
          <a:xfrm>
            <a:off x="7162800" y="460248"/>
            <a:ext cx="1676400" cy="1292352"/>
          </a:xfrm>
        </p:spPr>
        <p:txBody>
          <a:bodyPr/>
          <a:lstStyle/>
          <a:p>
            <a:r>
              <a:rPr lang="en-US" sz="3600" dirty="0" smtClean="0">
                <a:latin typeface="Angsana New" panose="02020603050405020304" pitchFamily="18" charset="-34"/>
                <a:cs typeface="Angsana New" panose="02020603050405020304" pitchFamily="18" charset="-34"/>
              </a:rPr>
              <a:t>The Convoy System</a:t>
            </a:r>
            <a:endParaRPr lang="en-US" sz="36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5532253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4191000" cy="4834128"/>
          </a:xfrm>
        </p:spPr>
        <p:txBody>
          <a:bodyPr>
            <a:normAutofit/>
          </a:bodyPr>
          <a:lstStyle/>
          <a:p>
            <a:pPr marL="45720" indent="0">
              <a:buNone/>
            </a:pPr>
            <a:r>
              <a:rPr lang="en-US" dirty="0" smtClean="0">
                <a:latin typeface="Angsana New" panose="02020603050405020304" pitchFamily="18" charset="-34"/>
                <a:cs typeface="Angsana New" panose="02020603050405020304" pitchFamily="18" charset="-34"/>
              </a:rPr>
              <a:t>In 1917, Revolution struck twice in Russia.  First, Tsar Nicholas II and his wife Alexandra were ousted from power and replaced by the popularly elected Duma and President Alexander Kerensky.  Later, though, the Bolsheviks, a violent communist organization devoted to drastic political and economic changes took over the government.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676400"/>
            <a:ext cx="4038600" cy="242947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The Russia Revolution </a:t>
            </a:r>
            <a:endParaRPr lang="en-US" sz="4000" dirty="0">
              <a:latin typeface="Angsana New" panose="02020603050405020304" pitchFamily="18" charset="-34"/>
              <a:cs typeface="Angsana New" panose="02020603050405020304" pitchFamily="18" charset="-34"/>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90896">
            <a:off x="5105719" y="2779995"/>
            <a:ext cx="2831937" cy="3733800"/>
          </a:xfrm>
          <a:prstGeom prst="rect">
            <a:avLst/>
          </a:prstGeom>
        </p:spPr>
      </p:pic>
    </p:spTree>
    <p:extLst>
      <p:ext uri="{BB962C8B-B14F-4D97-AF65-F5344CB8AC3E}">
        <p14:creationId xmlns:p14="http://schemas.microsoft.com/office/powerpoint/2010/main" val="585870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a:bodyPr>
          <a:lstStyle/>
          <a:p>
            <a:pPr marL="45720" indent="0">
              <a:buNone/>
            </a:pPr>
            <a:r>
              <a:rPr lang="en-US" dirty="0" smtClean="0">
                <a:latin typeface="Angsana New" panose="02020603050405020304" pitchFamily="18" charset="-34"/>
                <a:cs typeface="Angsana New" panose="02020603050405020304" pitchFamily="18" charset="-34"/>
              </a:rPr>
              <a:t>Immediately after Vladimir Lenin and the Bolsheviks took control of Russia promising “Bread, Land, and Peace” – they signed the Treaty of Brest-Litovsk, gaining peace with Germany at a very high price.  They treaty ceded hundreds of miles of land in the western parts of Russia to the Germans – temporarily…</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19600" y="1905000"/>
            <a:ext cx="4298830" cy="39624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Treaty of Brest-Litovsk</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24665300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467591"/>
            <a:ext cx="6500765" cy="4038600"/>
          </a:xfrm>
        </p:spPr>
      </p:pic>
      <p:sp>
        <p:nvSpPr>
          <p:cNvPr id="6" name="Text Placeholder 5"/>
          <p:cNvSpPr>
            <a:spLocks noGrp="1"/>
          </p:cNvSpPr>
          <p:nvPr>
            <p:ph type="body" sz="half" idx="2"/>
          </p:nvPr>
        </p:nvSpPr>
        <p:spPr>
          <a:xfrm>
            <a:off x="7159752" y="1828800"/>
            <a:ext cx="1673352" cy="4572000"/>
          </a:xfrm>
        </p:spPr>
        <p:txBody>
          <a:bodyPr>
            <a:normAutofit fontScale="92500" lnSpcReduction="10000"/>
          </a:bodyPr>
          <a:lstStyle/>
          <a:p>
            <a:r>
              <a:rPr lang="en-US" sz="1800" dirty="0" smtClean="0">
                <a:solidFill>
                  <a:schemeClr val="tx1"/>
                </a:solidFill>
                <a:latin typeface="Angsana New" panose="02020603050405020304" pitchFamily="18" charset="-34"/>
                <a:cs typeface="Angsana New" panose="02020603050405020304" pitchFamily="18" charset="-34"/>
              </a:rPr>
              <a:t>One of the first major battles that Americans participated in during World War I was the Battle of Chateau-Thierry.  In the battle, Americans fought against the Germans, and routed them out of the region – forcing a retreat towards Germany.   American “doughboys” were proving their worth. </a:t>
            </a:r>
            <a:endParaRPr lang="en-US" sz="1800" dirty="0">
              <a:solidFill>
                <a:schemeClr val="tx1"/>
              </a:solidFill>
              <a:latin typeface="Angsana New" panose="02020603050405020304" pitchFamily="18" charset="-34"/>
              <a:cs typeface="Angsana New" panose="02020603050405020304" pitchFamily="18" charset="-34"/>
            </a:endParaRPr>
          </a:p>
        </p:txBody>
      </p:sp>
      <p:sp>
        <p:nvSpPr>
          <p:cNvPr id="4" name="Title 3"/>
          <p:cNvSpPr>
            <a:spLocks noGrp="1"/>
          </p:cNvSpPr>
          <p:nvPr>
            <p:ph type="title"/>
          </p:nvPr>
        </p:nvSpPr>
        <p:spPr>
          <a:xfrm>
            <a:off x="7162800" y="228600"/>
            <a:ext cx="1752600" cy="1600200"/>
          </a:xfrm>
        </p:spPr>
        <p:txBody>
          <a:bodyPr/>
          <a:lstStyle/>
          <a:p>
            <a:r>
              <a:rPr lang="en-US" sz="2800" dirty="0" smtClean="0">
                <a:solidFill>
                  <a:schemeClr val="tx1"/>
                </a:solidFill>
                <a:latin typeface="Angsana New" panose="02020603050405020304" pitchFamily="18" charset="-34"/>
                <a:cs typeface="Angsana New" panose="02020603050405020304" pitchFamily="18" charset="-34"/>
              </a:rPr>
              <a:t>The Battle of Chateau-Thierry</a:t>
            </a:r>
            <a:endParaRPr lang="en-US" sz="2800" dirty="0">
              <a:solidFill>
                <a:schemeClr val="tx1"/>
              </a:solidFill>
              <a:latin typeface="Angsana New" panose="02020603050405020304" pitchFamily="18" charset="-34"/>
              <a:cs typeface="Angsana New" panose="02020603050405020304" pitchFamily="18" charset="-34"/>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50849">
            <a:off x="3461675" y="2712166"/>
            <a:ext cx="3032768" cy="3790960"/>
          </a:xfrm>
          <a:prstGeom prst="rect">
            <a:avLst/>
          </a:prstGeom>
        </p:spPr>
      </p:pic>
    </p:spTree>
    <p:extLst>
      <p:ext uri="{BB962C8B-B14F-4D97-AF65-F5344CB8AC3E}">
        <p14:creationId xmlns:p14="http://schemas.microsoft.com/office/powerpoint/2010/main" val="16475420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9410" r="19410"/>
          <a:stretch>
            <a:fillRect/>
          </a:stretch>
        </p:blipFill>
        <p:spPr/>
      </p:pic>
      <p:sp>
        <p:nvSpPr>
          <p:cNvPr id="6" name="Text Placeholder 5"/>
          <p:cNvSpPr>
            <a:spLocks noGrp="1"/>
          </p:cNvSpPr>
          <p:nvPr>
            <p:ph type="body" sz="half" idx="2"/>
          </p:nvPr>
        </p:nvSpPr>
        <p:spPr>
          <a:xfrm>
            <a:off x="7162800" y="1600200"/>
            <a:ext cx="1676400" cy="4800600"/>
          </a:xfrm>
        </p:spPr>
        <p:txBody>
          <a:bodyPr>
            <a:normAutofit/>
          </a:bodyPr>
          <a:lstStyle/>
          <a:p>
            <a:r>
              <a:rPr lang="en-US" sz="1600" dirty="0" smtClean="0">
                <a:latin typeface="Angsana New" panose="02020603050405020304" pitchFamily="18" charset="-34"/>
                <a:cs typeface="Angsana New" panose="02020603050405020304" pitchFamily="18" charset="-34"/>
              </a:rPr>
              <a:t>At the Battle of Belleau Wood, Americans were able to force Germany to retreat once again.  Frustrated by the endless supply of reinforcements and the unbroken supply lines of the Americans, the war weary German soldiers inched closer and closer to ultimate surrender.  By November of 1918, the war was up. </a:t>
            </a:r>
            <a:endParaRPr lang="en-US" sz="1600" dirty="0">
              <a:latin typeface="Angsana New" panose="02020603050405020304" pitchFamily="18" charset="-34"/>
              <a:cs typeface="Angsana New" panose="02020603050405020304" pitchFamily="18" charset="-34"/>
            </a:endParaRPr>
          </a:p>
        </p:txBody>
      </p:sp>
      <p:sp>
        <p:nvSpPr>
          <p:cNvPr id="4" name="Title 3"/>
          <p:cNvSpPr>
            <a:spLocks noGrp="1"/>
          </p:cNvSpPr>
          <p:nvPr>
            <p:ph type="title"/>
          </p:nvPr>
        </p:nvSpPr>
        <p:spPr>
          <a:xfrm>
            <a:off x="7162800" y="460248"/>
            <a:ext cx="1676400" cy="1063752"/>
          </a:xfrm>
        </p:spPr>
        <p:txBody>
          <a:bodyPr/>
          <a:lstStyle/>
          <a:p>
            <a:r>
              <a:rPr lang="en-US" sz="3200" dirty="0" smtClean="0">
                <a:latin typeface="Angsana New" panose="02020603050405020304" pitchFamily="18" charset="-34"/>
                <a:cs typeface="Angsana New" panose="02020603050405020304" pitchFamily="18" charset="-34"/>
              </a:rPr>
              <a:t>Belleau Woods </a:t>
            </a:r>
            <a:endParaRPr lang="en-US" sz="32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28310713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7162800" y="1600200"/>
            <a:ext cx="1676400" cy="4953000"/>
          </a:xfrm>
        </p:spPr>
        <p:txBody>
          <a:bodyPr>
            <a:normAutofit/>
          </a:bodyPr>
          <a:lstStyle/>
          <a:p>
            <a:r>
              <a:rPr lang="en-US" sz="1700" dirty="0" smtClean="0">
                <a:latin typeface="Angsana New" panose="02020603050405020304" pitchFamily="18" charset="-34"/>
                <a:cs typeface="Angsana New" panose="02020603050405020304" pitchFamily="18" charset="-34"/>
              </a:rPr>
              <a:t>During the Meuse-Argonne offensive, American soldiers pressed the Germany Army into a full retreat.  Overwhelmed by the fresh American troops, Germans beat a hasty retreat towards the Fatherland.  American soldiers would be celebrated as heroes as the war came to a conclusion.</a:t>
            </a:r>
            <a:endParaRPr lang="en-US" sz="1700" dirty="0">
              <a:latin typeface="Angsana New" panose="02020603050405020304" pitchFamily="18" charset="-34"/>
              <a:cs typeface="Angsana New" panose="02020603050405020304" pitchFamily="18" charset="-34"/>
            </a:endParaRPr>
          </a:p>
        </p:txBody>
      </p:sp>
      <p:sp>
        <p:nvSpPr>
          <p:cNvPr id="4" name="Title 3"/>
          <p:cNvSpPr>
            <a:spLocks noGrp="1"/>
          </p:cNvSpPr>
          <p:nvPr>
            <p:ph type="title"/>
          </p:nvPr>
        </p:nvSpPr>
        <p:spPr>
          <a:xfrm>
            <a:off x="7162800" y="304800"/>
            <a:ext cx="1676400" cy="1371600"/>
          </a:xfrm>
        </p:spPr>
        <p:txBody>
          <a:bodyPr/>
          <a:lstStyle/>
          <a:p>
            <a:r>
              <a:rPr lang="en-US" sz="2800" dirty="0" smtClean="0">
                <a:latin typeface="Angsana New" panose="02020603050405020304" pitchFamily="18" charset="-34"/>
                <a:cs typeface="Angsana New" panose="02020603050405020304" pitchFamily="18" charset="-34"/>
              </a:rPr>
              <a:t>The Argonne Forest</a:t>
            </a:r>
            <a:endParaRPr lang="en-US" sz="2800" dirty="0">
              <a:latin typeface="Angsana New" panose="02020603050405020304" pitchFamily="18" charset="-34"/>
              <a:cs typeface="Angsana New" panose="02020603050405020304" pitchFamily="18" charset="-34"/>
            </a:endParaRPr>
          </a:p>
        </p:txBody>
      </p:sp>
      <p:pic>
        <p:nvPicPr>
          <p:cNvPr id="2" name="Picture Placeholder 1"/>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4603" r="14603"/>
          <a:stretch>
            <a:fillRect/>
          </a:stretch>
        </p:blipFill>
        <p:spPr/>
      </p:pic>
    </p:spTree>
    <p:extLst>
      <p:ext uri="{BB962C8B-B14F-4D97-AF65-F5344CB8AC3E}">
        <p14:creationId xmlns:p14="http://schemas.microsoft.com/office/powerpoint/2010/main" val="30550998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lnSpcReduction="10000"/>
          </a:bodyPr>
          <a:lstStyle/>
          <a:p>
            <a:r>
              <a:rPr lang="en-US" dirty="0" smtClean="0">
                <a:latin typeface="Angsana New" panose="02020603050405020304" pitchFamily="18" charset="-34"/>
                <a:cs typeface="Angsana New" panose="02020603050405020304" pitchFamily="18" charset="-34"/>
              </a:rPr>
              <a:t>John Pershing was the leader of the American Expeditionary Force during World War I.  American soldiers marched under his command – all but the African-American soldiers he had optioned off to French Commander Ferdinand Foch.  The “doughboys” performed ably, forcing Germany to surrender within a year of arriving “Over There” in Europe. </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12838" y="1719263"/>
            <a:ext cx="3509323"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John J. “Blackjack” Pershing</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111536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2743200" cy="4757928"/>
          </a:xfrm>
        </p:spPr>
        <p:txBody>
          <a:bodyPr>
            <a:normAutofit fontScale="77500" lnSpcReduction="20000"/>
          </a:bodyPr>
          <a:lstStyle/>
          <a:p>
            <a:r>
              <a:rPr lang="en-US" dirty="0" smtClean="0">
                <a:latin typeface="Angsana New" panose="02020603050405020304" pitchFamily="18" charset="-34"/>
                <a:cs typeface="Angsana New" panose="02020603050405020304" pitchFamily="18" charset="-34"/>
              </a:rPr>
              <a:t>Nations in Europe had divided up into two major military alliances during the early 1900s: The Triple Entente, and the Triple Alliance.  Although both alliances were portrayed as defense alliances – meaning, they only went into effect if a member nation were attacked – the alliances gave every nation confidence that they could push the envelope and posture towards conflict.</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124200" y="2133600"/>
            <a:ext cx="5638800" cy="390503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The alliance Systems </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1402337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20000"/>
          </a:bodyPr>
          <a:lstStyle/>
          <a:p>
            <a:pPr marL="45720" indent="0">
              <a:buNone/>
            </a:pPr>
            <a:r>
              <a:rPr lang="en-US" dirty="0" smtClean="0">
                <a:latin typeface="Angsana New" panose="02020603050405020304" pitchFamily="18" charset="-34"/>
                <a:cs typeface="Angsana New" panose="02020603050405020304" pitchFamily="18" charset="-34"/>
              </a:rPr>
              <a:t>The Triple Entente was an alliance between: </a:t>
            </a:r>
            <a:br>
              <a:rPr lang="en-US" dirty="0" smtClean="0">
                <a:latin typeface="Angsana New" panose="02020603050405020304" pitchFamily="18" charset="-34"/>
                <a:cs typeface="Angsana New" panose="02020603050405020304" pitchFamily="18" charset="-34"/>
              </a:rPr>
            </a:br>
            <a:endParaRPr lang="en-US" dirty="0" smtClean="0">
              <a:latin typeface="Angsana New" panose="02020603050405020304" pitchFamily="18" charset="-34"/>
              <a:cs typeface="Angsana New" panose="02020603050405020304" pitchFamily="18" charset="-34"/>
            </a:endParaRPr>
          </a:p>
          <a:p>
            <a:pPr>
              <a:buFont typeface="Arial" panose="020B0604020202020204" pitchFamily="34" charset="0"/>
              <a:buChar char="•"/>
            </a:pPr>
            <a:r>
              <a:rPr lang="en-US" dirty="0" smtClean="0">
                <a:latin typeface="Angsana New" panose="02020603050405020304" pitchFamily="18" charset="-34"/>
                <a:cs typeface="Angsana New" panose="02020603050405020304" pitchFamily="18" charset="-34"/>
              </a:rPr>
              <a:t>England</a:t>
            </a:r>
          </a:p>
          <a:p>
            <a:pPr>
              <a:buFont typeface="Arial" panose="020B0604020202020204" pitchFamily="34" charset="0"/>
              <a:buChar char="•"/>
            </a:pPr>
            <a:endParaRPr lang="en-US" dirty="0">
              <a:latin typeface="Angsana New" panose="02020603050405020304" pitchFamily="18" charset="-34"/>
              <a:cs typeface="Angsana New" panose="02020603050405020304" pitchFamily="18" charset="-34"/>
            </a:endParaRPr>
          </a:p>
          <a:p>
            <a:pPr>
              <a:buFont typeface="Arial" panose="020B0604020202020204" pitchFamily="34" charset="0"/>
              <a:buChar char="•"/>
            </a:pPr>
            <a:r>
              <a:rPr lang="en-US" dirty="0" smtClean="0">
                <a:latin typeface="Angsana New" panose="02020603050405020304" pitchFamily="18" charset="-34"/>
                <a:cs typeface="Angsana New" panose="02020603050405020304" pitchFamily="18" charset="-34"/>
              </a:rPr>
              <a:t>France</a:t>
            </a:r>
          </a:p>
          <a:p>
            <a:pPr>
              <a:buFont typeface="Arial" panose="020B0604020202020204" pitchFamily="34" charset="0"/>
              <a:buChar char="•"/>
            </a:pPr>
            <a:endParaRPr lang="en-US" dirty="0">
              <a:latin typeface="Angsana New" panose="02020603050405020304" pitchFamily="18" charset="-34"/>
              <a:cs typeface="Angsana New" panose="02020603050405020304" pitchFamily="18" charset="-34"/>
            </a:endParaRPr>
          </a:p>
          <a:p>
            <a:pPr>
              <a:buFont typeface="Arial" panose="020B0604020202020204" pitchFamily="34" charset="0"/>
              <a:buChar char="•"/>
            </a:pPr>
            <a:r>
              <a:rPr lang="en-US" dirty="0" smtClean="0">
                <a:latin typeface="Angsana New" panose="02020603050405020304" pitchFamily="18" charset="-34"/>
                <a:cs typeface="Angsana New" panose="02020603050405020304" pitchFamily="18" charset="-34"/>
              </a:rPr>
              <a:t>Russia</a:t>
            </a:r>
          </a:p>
          <a:p>
            <a:pPr>
              <a:buFont typeface="Arial" panose="020B0604020202020204" pitchFamily="34" charset="0"/>
              <a:buChar char="•"/>
            </a:pPr>
            <a:endParaRPr lang="en-US" dirty="0">
              <a:latin typeface="Angsana New" panose="02020603050405020304" pitchFamily="18" charset="-34"/>
              <a:cs typeface="Angsana New" panose="02020603050405020304" pitchFamily="18" charset="-34"/>
            </a:endParaRPr>
          </a:p>
          <a:p>
            <a:pPr>
              <a:buFont typeface="Arial" panose="020B0604020202020204" pitchFamily="34" charset="0"/>
              <a:buChar char="•"/>
            </a:pPr>
            <a:r>
              <a:rPr lang="en-US" dirty="0" smtClean="0">
                <a:latin typeface="Angsana New" panose="02020603050405020304" pitchFamily="18" charset="-34"/>
                <a:cs typeface="Angsana New" panose="02020603050405020304" pitchFamily="18" charset="-34"/>
              </a:rPr>
              <a:t>In 1917, when the United States entered into World War I, we would join this side!</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38332" y="1719263"/>
            <a:ext cx="3258336"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Triple Entente</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687151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20000"/>
          </a:bodyPr>
          <a:lstStyle/>
          <a:p>
            <a:pPr marL="45720" indent="0">
              <a:buNone/>
            </a:pPr>
            <a:r>
              <a:rPr lang="en-US" dirty="0" smtClean="0">
                <a:latin typeface="Angsana New" panose="02020603050405020304" pitchFamily="18" charset="-34"/>
                <a:cs typeface="Angsana New" panose="02020603050405020304" pitchFamily="18" charset="-34"/>
              </a:rPr>
              <a:t>The Triple Alliance was an alliance in Europe between these three nations: </a:t>
            </a:r>
          </a:p>
          <a:p>
            <a:pPr marL="45720" indent="0">
              <a:buNone/>
            </a:pPr>
            <a:endParaRPr lang="en-US" dirty="0" smtClean="0">
              <a:latin typeface="Angsana New" panose="02020603050405020304" pitchFamily="18" charset="-34"/>
              <a:cs typeface="Angsana New" panose="02020603050405020304" pitchFamily="18" charset="-34"/>
            </a:endParaRPr>
          </a:p>
          <a:p>
            <a:pPr>
              <a:buFont typeface="Arial" panose="020B0604020202020204" pitchFamily="34" charset="0"/>
              <a:buChar char="•"/>
            </a:pPr>
            <a:r>
              <a:rPr lang="en-US" dirty="0" smtClean="0">
                <a:latin typeface="Angsana New" panose="02020603050405020304" pitchFamily="18" charset="-34"/>
                <a:cs typeface="Angsana New" panose="02020603050405020304" pitchFamily="18" charset="-34"/>
              </a:rPr>
              <a:t>Germany </a:t>
            </a:r>
          </a:p>
          <a:p>
            <a:pPr>
              <a:buFont typeface="Arial" panose="020B0604020202020204" pitchFamily="34" charset="0"/>
              <a:buChar char="•"/>
            </a:pPr>
            <a:r>
              <a:rPr lang="en-US" dirty="0" smtClean="0">
                <a:latin typeface="Angsana New" panose="02020603050405020304" pitchFamily="18" charset="-34"/>
                <a:cs typeface="Angsana New" panose="02020603050405020304" pitchFamily="18" charset="-34"/>
              </a:rPr>
              <a:t>The Austro-Hungarian Empire</a:t>
            </a:r>
          </a:p>
          <a:p>
            <a:pPr>
              <a:buFont typeface="Arial" panose="020B0604020202020204" pitchFamily="34" charset="0"/>
              <a:buChar char="•"/>
            </a:pPr>
            <a:r>
              <a:rPr lang="en-US" dirty="0" smtClean="0">
                <a:latin typeface="Angsana New" panose="02020603050405020304" pitchFamily="18" charset="-34"/>
                <a:cs typeface="Angsana New" panose="02020603050405020304" pitchFamily="18" charset="-34"/>
              </a:rPr>
              <a:t>Italy</a:t>
            </a:r>
          </a:p>
          <a:p>
            <a:pPr>
              <a:buFont typeface="Arial" panose="020B0604020202020204" pitchFamily="34" charset="0"/>
              <a:buChar char="•"/>
            </a:pPr>
            <a:endParaRPr lang="en-US" dirty="0">
              <a:latin typeface="Angsana New" panose="02020603050405020304" pitchFamily="18" charset="-34"/>
              <a:cs typeface="Angsana New" panose="02020603050405020304" pitchFamily="18" charset="-34"/>
            </a:endParaRPr>
          </a:p>
          <a:p>
            <a:pPr marL="45720" indent="0">
              <a:buNone/>
            </a:pPr>
            <a:r>
              <a:rPr lang="en-US" dirty="0" smtClean="0">
                <a:latin typeface="Angsana New" panose="02020603050405020304" pitchFamily="18" charset="-34"/>
                <a:cs typeface="Angsana New" panose="02020603050405020304" pitchFamily="18" charset="-34"/>
              </a:rPr>
              <a:t>When the war started, these nations were known as the Central Powers.  Italy quit the alliance – and switched sides… Both the Ottoman Empire and Romania joined the Central Powers. </a:t>
            </a: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03209" y="1719263"/>
            <a:ext cx="3528581" cy="4406900"/>
          </a:xfrm>
        </p:spPr>
      </p:pic>
      <p:sp>
        <p:nvSpPr>
          <p:cNvPr id="4" name="Title 3"/>
          <p:cNvSpPr>
            <a:spLocks noGrp="1"/>
          </p:cNvSpPr>
          <p:nvPr>
            <p:ph type="title"/>
          </p:nvPr>
        </p:nvSpPr>
        <p:spPr/>
        <p:txBody>
          <a:bodyPr/>
          <a:lstStyle/>
          <a:p>
            <a:r>
              <a:rPr lang="en-US" sz="4000" dirty="0" smtClean="0">
                <a:latin typeface="Angsana New" panose="02020603050405020304" pitchFamily="18" charset="-34"/>
                <a:cs typeface="Angsana New" panose="02020603050405020304" pitchFamily="18" charset="-34"/>
              </a:rPr>
              <a:t>Triple Alliance </a:t>
            </a:r>
            <a:endParaRPr lang="en-US" sz="40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2812662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l="20667" r="20667"/>
          <a:stretch>
            <a:fillRect/>
          </a:stretch>
        </p:blipFill>
        <p:spPr/>
      </p:pic>
      <p:sp>
        <p:nvSpPr>
          <p:cNvPr id="8" name="Text Placeholder 7"/>
          <p:cNvSpPr>
            <a:spLocks noGrp="1"/>
          </p:cNvSpPr>
          <p:nvPr>
            <p:ph type="body" sz="half" idx="2"/>
          </p:nvPr>
        </p:nvSpPr>
        <p:spPr>
          <a:xfrm>
            <a:off x="7162800" y="1295400"/>
            <a:ext cx="1676400" cy="5105400"/>
          </a:xfrm>
        </p:spPr>
        <p:txBody>
          <a:bodyPr>
            <a:normAutofit/>
          </a:bodyPr>
          <a:lstStyle/>
          <a:p>
            <a:r>
              <a:rPr lang="en-US" sz="1600" dirty="0" smtClean="0">
                <a:latin typeface="Angsana New" panose="02020603050405020304" pitchFamily="18" charset="-34"/>
                <a:cs typeface="Angsana New" panose="02020603050405020304" pitchFamily="18" charset="-34"/>
              </a:rPr>
              <a:t>Nationalism is almost always considered a good thing in American society today.  It reminds us of the pride we take in our national heritage, and helps to promote patriotism and civic pride.  But when nationalism exists in places which do not have their own governments, it can lead to more negative results: like warfare!</a:t>
            </a:r>
            <a:endParaRPr lang="en-US" sz="1600" dirty="0">
              <a:latin typeface="Angsana New" panose="02020603050405020304" pitchFamily="18" charset="-34"/>
              <a:cs typeface="Angsana New" panose="02020603050405020304" pitchFamily="18" charset="-34"/>
            </a:endParaRPr>
          </a:p>
        </p:txBody>
      </p:sp>
      <p:sp>
        <p:nvSpPr>
          <p:cNvPr id="4" name="Title 3"/>
          <p:cNvSpPr>
            <a:spLocks noGrp="1"/>
          </p:cNvSpPr>
          <p:nvPr>
            <p:ph type="title"/>
          </p:nvPr>
        </p:nvSpPr>
        <p:spPr>
          <a:xfrm>
            <a:off x="7010400" y="460248"/>
            <a:ext cx="1905000" cy="454152"/>
          </a:xfrm>
        </p:spPr>
        <p:txBody>
          <a:bodyPr/>
          <a:lstStyle/>
          <a:p>
            <a:pPr algn="ctr"/>
            <a:r>
              <a:rPr lang="en-US" sz="2400" dirty="0" smtClean="0">
                <a:latin typeface="Angsana New" panose="02020603050405020304" pitchFamily="18" charset="-34"/>
                <a:cs typeface="Angsana New" panose="02020603050405020304" pitchFamily="18" charset="-34"/>
              </a:rPr>
              <a:t>Nationalism</a:t>
            </a:r>
            <a:endParaRPr lang="en-US" sz="2400"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250824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4419600" cy="4407408"/>
          </a:xfrm>
        </p:spPr>
        <p:txBody>
          <a:bodyPr>
            <a:noAutofit/>
          </a:bodyPr>
          <a:lstStyle/>
          <a:p>
            <a:pPr marL="45720" indent="0">
              <a:buNone/>
            </a:pPr>
            <a:r>
              <a:rPr lang="en-US" sz="2900" dirty="0" smtClean="0">
                <a:latin typeface="Angsana New" panose="02020603050405020304" pitchFamily="18" charset="-34"/>
                <a:cs typeface="Angsana New" panose="02020603050405020304" pitchFamily="18" charset="-34"/>
              </a:rPr>
              <a:t>On the Balkan Peninsula, where Greece, Macedonia, and a host of other nations peacefully coexist today, there was once enormous discontent from people who were unable to rule themselves.  These nations, which were ruled over either by Austria-Hungary or by the Ottoman Empire, wanted self-determination.  And, they were willing to fight for their rights.  </a:t>
            </a:r>
            <a:endParaRPr lang="en-US" sz="2900"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40619" y="1719263"/>
            <a:ext cx="3253761" cy="4406900"/>
          </a:xfrm>
        </p:spPr>
      </p:pic>
      <p:sp>
        <p:nvSpPr>
          <p:cNvPr id="4" name="Title 3"/>
          <p:cNvSpPr>
            <a:spLocks noGrp="1"/>
          </p:cNvSpPr>
          <p:nvPr>
            <p:ph type="title"/>
          </p:nvPr>
        </p:nvSpPr>
        <p:spPr/>
        <p:txBody>
          <a:bodyPr/>
          <a:lstStyle/>
          <a:p>
            <a:r>
              <a:rPr lang="en-US" dirty="0" smtClean="0">
                <a:latin typeface="Angsana New" panose="02020603050405020304" pitchFamily="18" charset="-34"/>
                <a:cs typeface="Angsana New" panose="02020603050405020304" pitchFamily="18" charset="-34"/>
              </a:rPr>
              <a:t>Nationalism in the Balkan peninsula, 1900s</a:t>
            </a:r>
            <a:endParaRPr lang="en-US"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660377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10000"/>
          </a:bodyPr>
          <a:lstStyle/>
          <a:p>
            <a:pPr marL="45720" indent="0">
              <a:buNone/>
            </a:pPr>
            <a:r>
              <a:rPr lang="en-US" dirty="0" smtClean="0">
                <a:latin typeface="Angsana New" panose="02020603050405020304" pitchFamily="18" charset="-34"/>
                <a:cs typeface="Angsana New" panose="02020603050405020304" pitchFamily="18" charset="-34"/>
              </a:rPr>
              <a:t>In 1914, a Serbian nationalist named </a:t>
            </a:r>
            <a:r>
              <a:rPr lang="en-US" dirty="0" err="1" smtClean="0">
                <a:latin typeface="Angsana New" panose="02020603050405020304" pitchFamily="18" charset="-34"/>
                <a:cs typeface="Angsana New" panose="02020603050405020304" pitchFamily="18" charset="-34"/>
              </a:rPr>
              <a:t>Gavrilo</a:t>
            </a:r>
            <a:r>
              <a:rPr lang="en-US" dirty="0" smtClean="0">
                <a:latin typeface="Angsana New" panose="02020603050405020304" pitchFamily="18" charset="-34"/>
                <a:cs typeface="Angsana New" panose="02020603050405020304" pitchFamily="18" charset="-34"/>
              </a:rPr>
              <a:t> </a:t>
            </a:r>
            <a:r>
              <a:rPr lang="en-US" dirty="0" err="1" smtClean="0">
                <a:latin typeface="Angsana New" panose="02020603050405020304" pitchFamily="18" charset="-34"/>
                <a:cs typeface="Angsana New" panose="02020603050405020304" pitchFamily="18" charset="-34"/>
              </a:rPr>
              <a:t>Princips</a:t>
            </a:r>
            <a:r>
              <a:rPr lang="en-US" dirty="0" smtClean="0">
                <a:latin typeface="Angsana New" panose="02020603050405020304" pitchFamily="18" charset="-34"/>
                <a:cs typeface="Angsana New" panose="02020603050405020304" pitchFamily="18" charset="-34"/>
              </a:rPr>
              <a:t>, who was a member of the terrorist organization “The Black Hand,” lobbed a bomb into the carriage of Archduke Franz Ferdinand of Austria-Hungary.  Ferdinand and his wife were killed.  Austrians, outraged that the heir to the throne had been murdered, posted an impossible list of demands for the Serbian people to follow.  They threatened war otherwise. This was the spark that set off the war.</a:t>
            </a:r>
            <a:endParaRPr lang="en-US" dirty="0">
              <a:latin typeface="Angsana New" panose="02020603050405020304" pitchFamily="18" charset="-34"/>
              <a:cs typeface="Angsana New" panose="02020603050405020304" pitchFamily="18" charset="-34"/>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41869"/>
            <a:ext cx="4038600" cy="4361688"/>
          </a:xfrm>
        </p:spPr>
      </p:pic>
      <p:sp>
        <p:nvSpPr>
          <p:cNvPr id="4" name="Title 3"/>
          <p:cNvSpPr>
            <a:spLocks noGrp="1"/>
          </p:cNvSpPr>
          <p:nvPr>
            <p:ph type="title"/>
          </p:nvPr>
        </p:nvSpPr>
        <p:spPr/>
        <p:txBody>
          <a:bodyPr/>
          <a:lstStyle/>
          <a:p>
            <a:r>
              <a:rPr lang="en-US" dirty="0" err="1" smtClean="0">
                <a:latin typeface="Angsana New" panose="02020603050405020304" pitchFamily="18" charset="-34"/>
                <a:cs typeface="Angsana New" panose="02020603050405020304" pitchFamily="18" charset="-34"/>
              </a:rPr>
              <a:t>Gavrilo</a:t>
            </a:r>
            <a:r>
              <a:rPr lang="en-US" dirty="0" smtClean="0">
                <a:latin typeface="Angsana New" panose="02020603050405020304" pitchFamily="18" charset="-34"/>
                <a:cs typeface="Angsana New" panose="02020603050405020304" pitchFamily="18" charset="-34"/>
              </a:rPr>
              <a:t> </a:t>
            </a:r>
            <a:r>
              <a:rPr lang="en-US" dirty="0" err="1" smtClean="0">
                <a:latin typeface="Angsana New" panose="02020603050405020304" pitchFamily="18" charset="-34"/>
                <a:cs typeface="Angsana New" panose="02020603050405020304" pitchFamily="18" charset="-34"/>
              </a:rPr>
              <a:t>Princips</a:t>
            </a:r>
            <a:r>
              <a:rPr lang="en-US" dirty="0" smtClean="0">
                <a:latin typeface="Angsana New" panose="02020603050405020304" pitchFamily="18" charset="-34"/>
                <a:cs typeface="Angsana New" panose="02020603050405020304" pitchFamily="18" charset="-34"/>
              </a:rPr>
              <a:t> of the Black Hand</a:t>
            </a:r>
            <a:endParaRPr lang="en-US"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55637519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261</TotalTime>
  <Words>2379</Words>
  <Application>Microsoft Office PowerPoint</Application>
  <PresentationFormat>On-screen Show (4:3)</PresentationFormat>
  <Paragraphs>104</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Grid</vt:lpstr>
      <vt:lpstr>World war One Guided reading Activity</vt:lpstr>
      <vt:lpstr>The M.A.I.N. Causes of World War I</vt:lpstr>
      <vt:lpstr>Militarism </vt:lpstr>
      <vt:lpstr>The alliance Systems </vt:lpstr>
      <vt:lpstr>Triple Entente</vt:lpstr>
      <vt:lpstr>Triple Alliance </vt:lpstr>
      <vt:lpstr>Nationalism</vt:lpstr>
      <vt:lpstr>Nationalism in the Balkan peninsula, 1900s</vt:lpstr>
      <vt:lpstr>Gavrilo Princips of the Black Hand</vt:lpstr>
      <vt:lpstr>A Series of Unfortunate events…</vt:lpstr>
      <vt:lpstr>Woodrow Wilson and Neutrality</vt:lpstr>
      <vt:lpstr>The American Response</vt:lpstr>
      <vt:lpstr>The HMS Lusitania</vt:lpstr>
      <vt:lpstr>The Sussex Pledge</vt:lpstr>
      <vt:lpstr>The Zimmermann Telegram</vt:lpstr>
      <vt:lpstr>Wilson Asks Congress to Declare war on Germany </vt:lpstr>
      <vt:lpstr>The War Industry Board</vt:lpstr>
      <vt:lpstr>The national War Labor BOard</vt:lpstr>
      <vt:lpstr>Women Work to win the War</vt:lpstr>
      <vt:lpstr>18th Amendment</vt:lpstr>
      <vt:lpstr>19th Amendment</vt:lpstr>
      <vt:lpstr>The Great Migration</vt:lpstr>
      <vt:lpstr>The Committee on Public information</vt:lpstr>
      <vt:lpstr>The Espionage Act – the Arrest of Eugene V. Debs for Sedition</vt:lpstr>
      <vt:lpstr>Schenck V. United States (1919) </vt:lpstr>
      <vt:lpstr>Abrams V.  United States (1919)</vt:lpstr>
      <vt:lpstr>African-Americans in World War I</vt:lpstr>
      <vt:lpstr>New Styles of Warfare and Technology, 1914 - 1918</vt:lpstr>
      <vt:lpstr>New Styles of Warfare and Technology, 1914 - 1918</vt:lpstr>
      <vt:lpstr>The Convoy System</vt:lpstr>
      <vt:lpstr>The Russia Revolution </vt:lpstr>
      <vt:lpstr>Treaty of Brest-Litovsk</vt:lpstr>
      <vt:lpstr>The Battle of Chateau-Thierry</vt:lpstr>
      <vt:lpstr>Belleau Woods </vt:lpstr>
      <vt:lpstr>The Argonne Forest</vt:lpstr>
      <vt:lpstr>John J. “Blackjack” Pershing</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war One Guided reading Activity</dc:title>
  <dc:creator>Adam Henry</dc:creator>
  <cp:lastModifiedBy>Adam</cp:lastModifiedBy>
  <cp:revision>23</cp:revision>
  <dcterms:created xsi:type="dcterms:W3CDTF">2014-03-18T18:12:04Z</dcterms:created>
  <dcterms:modified xsi:type="dcterms:W3CDTF">2014-03-19T03:11:27Z</dcterms:modified>
</cp:coreProperties>
</file>